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05" r:id="rId4"/>
    <p:sldId id="274" r:id="rId5"/>
    <p:sldId id="260" r:id="rId6"/>
    <p:sldId id="275" r:id="rId7"/>
    <p:sldId id="278" r:id="rId8"/>
    <p:sldId id="315" r:id="rId9"/>
    <p:sldId id="282" r:id="rId10"/>
    <p:sldId id="285" r:id="rId11"/>
    <p:sldId id="317" r:id="rId12"/>
    <p:sldId id="286" r:id="rId13"/>
    <p:sldId id="287" r:id="rId14"/>
    <p:sldId id="318" r:id="rId15"/>
    <p:sldId id="292" r:id="rId16"/>
    <p:sldId id="293" r:id="rId17"/>
    <p:sldId id="319" r:id="rId18"/>
    <p:sldId id="294" r:id="rId19"/>
    <p:sldId id="295" r:id="rId20"/>
    <p:sldId id="320" r:id="rId21"/>
    <p:sldId id="279" r:id="rId22"/>
    <p:sldId id="280" r:id="rId23"/>
    <p:sldId id="321" r:id="rId24"/>
    <p:sldId id="259" r:id="rId25"/>
    <p:sldId id="262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2" autoAdjust="0"/>
    <p:restoredTop sz="94668"/>
  </p:normalViewPr>
  <p:slideViewPr>
    <p:cSldViewPr snapToGrid="0">
      <p:cViewPr varScale="1">
        <p:scale>
          <a:sx n="92" d="100"/>
          <a:sy n="92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4F-417B-9C34-E14D3B47BE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4F-417B-9C34-E14D3B47BE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4F-417B-9C34-E14D3B47BE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4F-417B-9C34-E14D3B47BE8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4F-417B-9C34-E14D3B47BE8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04F-417B-9C34-E14D3B47BE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0.15</c:v>
                </c:pt>
                <c:pt idx="1">
                  <c:v>0.21</c:v>
                </c:pt>
                <c:pt idx="2">
                  <c:v>0.13</c:v>
                </c:pt>
                <c:pt idx="3">
                  <c:v>0.14000000000000001</c:v>
                </c:pt>
                <c:pt idx="4">
                  <c:v>0.1</c:v>
                </c:pt>
                <c:pt idx="5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9-4169-A9EF-EF52F1025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 Now and After (in $1000)</a:t>
            </a:r>
          </a:p>
        </c:rich>
      </c:tx>
      <c:layout>
        <c:manualLayout>
          <c:xMode val="edge"/>
          <c:yMode val="edge"/>
          <c:x val="0.3300422229829966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Favorite Fans</c:v>
                </c:pt>
                <c:pt idx="1">
                  <c:v>Cozy Comforters</c:v>
                </c:pt>
                <c:pt idx="2">
                  <c:v>Carfty Crafters</c:v>
                </c:pt>
                <c:pt idx="3">
                  <c:v>Season Seekers</c:v>
                </c:pt>
                <c:pt idx="4">
                  <c:v>Joyous Jewels</c:v>
                </c:pt>
                <c:pt idx="5">
                  <c:v>Delightful Decorators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248.75517000000002</c:v>
                </c:pt>
                <c:pt idx="1">
                  <c:v>129.60243</c:v>
                </c:pt>
                <c:pt idx="2">
                  <c:v>208.99825000000001</c:v>
                </c:pt>
                <c:pt idx="3">
                  <c:v>90.04992</c:v>
                </c:pt>
                <c:pt idx="4">
                  <c:v>62.756980000000006</c:v>
                </c:pt>
                <c:pt idx="5">
                  <c:v>71.563639999999992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20-4507-B011-D2B336B3CC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Favorite Fans</c:v>
                </c:pt>
                <c:pt idx="1">
                  <c:v>Cozy Comforters</c:v>
                </c:pt>
                <c:pt idx="2">
                  <c:v>Carfty Crafters</c:v>
                </c:pt>
                <c:pt idx="3">
                  <c:v>Season Seekers</c:v>
                </c:pt>
                <c:pt idx="4">
                  <c:v>Joyous Jewels</c:v>
                </c:pt>
                <c:pt idx="5">
                  <c:v>Delightful Decorators</c:v>
                </c:pt>
              </c:strCache>
            </c:strRef>
          </c:cat>
          <c:val>
            <c:numRef>
              <c:f>Sheet1!$C$2:$C$7</c:f>
              <c:numCache>
                <c:formatCode>0</c:formatCode>
                <c:ptCount val="6"/>
                <c:pt idx="0">
                  <c:v>285.59517000000005</c:v>
                </c:pt>
                <c:pt idx="1">
                  <c:v>154.65143</c:v>
                </c:pt>
                <c:pt idx="2">
                  <c:v>217.85425000000001</c:v>
                </c:pt>
                <c:pt idx="3">
                  <c:v>96.178920000000005</c:v>
                </c:pt>
                <c:pt idx="4">
                  <c:v>67.119980000000012</c:v>
                </c:pt>
                <c:pt idx="5">
                  <c:v>74.501639999999995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20-4507-B011-D2B336B3CC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6029440"/>
        <c:axId val="716029112"/>
      </c:barChart>
      <c:catAx>
        <c:axId val="71602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29112"/>
        <c:crosses val="autoZero"/>
        <c:auto val="1"/>
        <c:lblAlgn val="ctr"/>
        <c:lblOffset val="100"/>
        <c:noMultiLvlLbl val="0"/>
      </c:catAx>
      <c:valAx>
        <c:axId val="716029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in $k</a:t>
                </a:r>
              </a:p>
            </c:rich>
          </c:tx>
          <c:layout>
            <c:manualLayout>
              <c:xMode val="edge"/>
              <c:yMode val="edge"/>
              <c:x val="3.6231884057971015E-3"/>
              <c:y val="0.359021294139871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2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18E06-788B-4A77-A4AE-E9806101AD9C}" type="doc">
      <dgm:prSet loTypeId="urn:microsoft.com/office/officeart/2005/8/layout/arrow5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CC224B5-EB4F-40EF-8962-D4F11F582980}">
      <dgm:prSet/>
      <dgm:spPr/>
      <dgm:t>
        <a:bodyPr/>
        <a:lstStyle/>
        <a:p>
          <a:r>
            <a:rPr lang="en-US" b="0" i="0"/>
            <a:t>The nation’s leading Fabric and Craft retailer for nearly 75 years</a:t>
          </a:r>
          <a:endParaRPr lang="en-US"/>
        </a:p>
      </dgm:t>
    </dgm:pt>
    <dgm:pt modelId="{02151EAD-72B7-41F2-A934-63422F6AA00E}" type="parTrans" cxnId="{3FABB80A-817F-42AA-85D3-2A998111CD5E}">
      <dgm:prSet/>
      <dgm:spPr/>
      <dgm:t>
        <a:bodyPr/>
        <a:lstStyle/>
        <a:p>
          <a:endParaRPr lang="en-US"/>
        </a:p>
      </dgm:t>
    </dgm:pt>
    <dgm:pt modelId="{6A47E4F1-2E78-4B27-BBED-36298E211046}" type="sibTrans" cxnId="{3FABB80A-817F-42AA-85D3-2A998111CD5E}">
      <dgm:prSet/>
      <dgm:spPr/>
      <dgm:t>
        <a:bodyPr/>
        <a:lstStyle/>
        <a:p>
          <a:endParaRPr lang="en-US"/>
        </a:p>
      </dgm:t>
    </dgm:pt>
    <dgm:pt modelId="{E2AF4CF3-4072-4C32-B203-15E2D0157FB2}">
      <dgm:prSet/>
      <dgm:spPr/>
      <dgm:t>
        <a:bodyPr/>
        <a:lstStyle/>
        <a:p>
          <a:r>
            <a:rPr lang="en-US" b="0" i="0"/>
            <a:t>865 stores across 49 states and an leading e-commerce business</a:t>
          </a:r>
          <a:endParaRPr lang="en-US"/>
        </a:p>
      </dgm:t>
    </dgm:pt>
    <dgm:pt modelId="{300D9264-F6BA-4678-97BE-A019D4B93193}" type="parTrans" cxnId="{28FDF0CC-20BB-4CFD-92D7-0F7BD1CA747C}">
      <dgm:prSet/>
      <dgm:spPr/>
      <dgm:t>
        <a:bodyPr/>
        <a:lstStyle/>
        <a:p>
          <a:endParaRPr lang="en-US"/>
        </a:p>
      </dgm:t>
    </dgm:pt>
    <dgm:pt modelId="{1F19B8C6-E527-49E6-96D0-5F1E04F1D970}" type="sibTrans" cxnId="{28FDF0CC-20BB-4CFD-92D7-0F7BD1CA747C}">
      <dgm:prSet/>
      <dgm:spPr/>
      <dgm:t>
        <a:bodyPr/>
        <a:lstStyle/>
        <a:p>
          <a:endParaRPr lang="en-US"/>
        </a:p>
      </dgm:t>
    </dgm:pt>
    <dgm:pt modelId="{D04E9773-B8E4-47BB-AF2B-A927A6C0C11C}" type="pres">
      <dgm:prSet presAssocID="{91818E06-788B-4A77-A4AE-E9806101AD9C}" presName="diagram" presStyleCnt="0">
        <dgm:presLayoutVars>
          <dgm:dir/>
          <dgm:resizeHandles val="exact"/>
        </dgm:presLayoutVars>
      </dgm:prSet>
      <dgm:spPr/>
    </dgm:pt>
    <dgm:pt modelId="{1C434F9E-8578-49A5-8815-92F1B7FEDC9D}" type="pres">
      <dgm:prSet presAssocID="{1CC224B5-EB4F-40EF-8962-D4F11F582980}" presName="arrow" presStyleLbl="node1" presStyleIdx="0" presStyleCnt="2">
        <dgm:presLayoutVars>
          <dgm:bulletEnabled val="1"/>
        </dgm:presLayoutVars>
      </dgm:prSet>
      <dgm:spPr/>
    </dgm:pt>
    <dgm:pt modelId="{5CFE871E-1BEB-4B6C-98E2-A48F6A58FE12}" type="pres">
      <dgm:prSet presAssocID="{E2AF4CF3-4072-4C32-B203-15E2D0157FB2}" presName="arrow" presStyleLbl="node1" presStyleIdx="1" presStyleCnt="2">
        <dgm:presLayoutVars>
          <dgm:bulletEnabled val="1"/>
        </dgm:presLayoutVars>
      </dgm:prSet>
      <dgm:spPr/>
    </dgm:pt>
  </dgm:ptLst>
  <dgm:cxnLst>
    <dgm:cxn modelId="{3FABB80A-817F-42AA-85D3-2A998111CD5E}" srcId="{91818E06-788B-4A77-A4AE-E9806101AD9C}" destId="{1CC224B5-EB4F-40EF-8962-D4F11F582980}" srcOrd="0" destOrd="0" parTransId="{02151EAD-72B7-41F2-A934-63422F6AA00E}" sibTransId="{6A47E4F1-2E78-4B27-BBED-36298E211046}"/>
    <dgm:cxn modelId="{E17FBA4A-3227-4E14-87F2-B59315AB9007}" type="presOf" srcId="{91818E06-788B-4A77-A4AE-E9806101AD9C}" destId="{D04E9773-B8E4-47BB-AF2B-A927A6C0C11C}" srcOrd="0" destOrd="0" presId="urn:microsoft.com/office/officeart/2005/8/layout/arrow5"/>
    <dgm:cxn modelId="{638FC7AC-5E2E-4BD6-B8B8-D6967DE9F52B}" type="presOf" srcId="{1CC224B5-EB4F-40EF-8962-D4F11F582980}" destId="{1C434F9E-8578-49A5-8815-92F1B7FEDC9D}" srcOrd="0" destOrd="0" presId="urn:microsoft.com/office/officeart/2005/8/layout/arrow5"/>
    <dgm:cxn modelId="{7D557DC5-FB9F-4425-B2A0-68C6300205DA}" type="presOf" srcId="{E2AF4CF3-4072-4C32-B203-15E2D0157FB2}" destId="{5CFE871E-1BEB-4B6C-98E2-A48F6A58FE12}" srcOrd="0" destOrd="0" presId="urn:microsoft.com/office/officeart/2005/8/layout/arrow5"/>
    <dgm:cxn modelId="{28FDF0CC-20BB-4CFD-92D7-0F7BD1CA747C}" srcId="{91818E06-788B-4A77-A4AE-E9806101AD9C}" destId="{E2AF4CF3-4072-4C32-B203-15E2D0157FB2}" srcOrd="1" destOrd="0" parTransId="{300D9264-F6BA-4678-97BE-A019D4B93193}" sibTransId="{1F19B8C6-E527-49E6-96D0-5F1E04F1D970}"/>
    <dgm:cxn modelId="{AA33148F-CD44-4899-8A9F-35884CA7F30D}" type="presParOf" srcId="{D04E9773-B8E4-47BB-AF2B-A927A6C0C11C}" destId="{1C434F9E-8578-49A5-8815-92F1B7FEDC9D}" srcOrd="0" destOrd="0" presId="urn:microsoft.com/office/officeart/2005/8/layout/arrow5"/>
    <dgm:cxn modelId="{338F04BC-BF6F-4A9D-AEA3-2A9C826AB08E}" type="presParOf" srcId="{D04E9773-B8E4-47BB-AF2B-A927A6C0C11C}" destId="{5CFE871E-1BEB-4B6C-98E2-A48F6A58FE12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348F75-E731-4AE5-8629-0C4883E5F17E}" type="doc">
      <dgm:prSet loTypeId="urn:microsoft.com/office/officeart/2005/8/layout/list1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2DD1A4C-13F3-47B1-9ADE-B79A4C676396}">
      <dgm:prSet/>
      <dgm:spPr/>
      <dgm:t>
        <a:bodyPr/>
        <a:lstStyle/>
        <a:p>
          <a:r>
            <a:rPr lang="en-US"/>
            <a:t>Increase Revenue </a:t>
          </a:r>
        </a:p>
      </dgm:t>
    </dgm:pt>
    <dgm:pt modelId="{1E4F462A-4E78-4ECC-8B83-E36A828D8380}" type="parTrans" cxnId="{D560DDC9-B51B-4F93-8F99-5AAAFB492734}">
      <dgm:prSet/>
      <dgm:spPr/>
      <dgm:t>
        <a:bodyPr/>
        <a:lstStyle/>
        <a:p>
          <a:endParaRPr lang="en-US"/>
        </a:p>
      </dgm:t>
    </dgm:pt>
    <dgm:pt modelId="{F217C3DD-AF06-4120-AFCB-E267C0606775}" type="sibTrans" cxnId="{D560DDC9-B51B-4F93-8F99-5AAAFB492734}">
      <dgm:prSet/>
      <dgm:spPr/>
      <dgm:t>
        <a:bodyPr/>
        <a:lstStyle/>
        <a:p>
          <a:endParaRPr lang="en-US"/>
        </a:p>
      </dgm:t>
    </dgm:pt>
    <dgm:pt modelId="{5516E1B3-3AED-4BBB-ADFC-9AC7FD67F2FE}">
      <dgm:prSet/>
      <dgm:spPr/>
      <dgm:t>
        <a:bodyPr/>
        <a:lstStyle/>
        <a:p>
          <a:r>
            <a:rPr lang="en-US"/>
            <a:t>Our Strategy</a:t>
          </a:r>
        </a:p>
      </dgm:t>
    </dgm:pt>
    <dgm:pt modelId="{95587040-6515-4E82-84B7-538F6F3A10CC}" type="parTrans" cxnId="{D403CB81-87B0-4337-92E8-652078E917C5}">
      <dgm:prSet/>
      <dgm:spPr/>
      <dgm:t>
        <a:bodyPr/>
        <a:lstStyle/>
        <a:p>
          <a:endParaRPr lang="en-US"/>
        </a:p>
      </dgm:t>
    </dgm:pt>
    <dgm:pt modelId="{926B1CA7-CD64-420B-8ED0-E69406785CDD}" type="sibTrans" cxnId="{D403CB81-87B0-4337-92E8-652078E917C5}">
      <dgm:prSet/>
      <dgm:spPr/>
      <dgm:t>
        <a:bodyPr/>
        <a:lstStyle/>
        <a:p>
          <a:endParaRPr lang="en-US"/>
        </a:p>
      </dgm:t>
    </dgm:pt>
    <dgm:pt modelId="{49955C98-7540-4810-887C-3555F88A0E54}">
      <dgm:prSet/>
      <dgm:spPr/>
      <dgm:t>
        <a:bodyPr/>
        <a:lstStyle/>
        <a:p>
          <a:r>
            <a:rPr lang="en-US"/>
            <a:t>Customer segmentation based on product choice</a:t>
          </a:r>
        </a:p>
      </dgm:t>
    </dgm:pt>
    <dgm:pt modelId="{35D08CD8-C8A3-4E1A-A637-65655C1DCC60}" type="parTrans" cxnId="{5E7FF5F9-0FE0-4C2E-8F10-1A93A70EB8C7}">
      <dgm:prSet/>
      <dgm:spPr/>
      <dgm:t>
        <a:bodyPr/>
        <a:lstStyle/>
        <a:p>
          <a:endParaRPr lang="en-US"/>
        </a:p>
      </dgm:t>
    </dgm:pt>
    <dgm:pt modelId="{50B46EFB-45C4-485C-8F3B-79ECE271B85C}" type="sibTrans" cxnId="{5E7FF5F9-0FE0-4C2E-8F10-1A93A70EB8C7}">
      <dgm:prSet/>
      <dgm:spPr/>
      <dgm:t>
        <a:bodyPr/>
        <a:lstStyle/>
        <a:p>
          <a:endParaRPr lang="en-US"/>
        </a:p>
      </dgm:t>
    </dgm:pt>
    <dgm:pt modelId="{FEB5C0E2-68E6-4AC8-B1A3-97BF4FE322C8}">
      <dgm:prSet/>
      <dgm:spPr/>
      <dgm:t>
        <a:bodyPr/>
        <a:lstStyle/>
        <a:p>
          <a:r>
            <a:rPr lang="en-US"/>
            <a:t>Elasticity and Market Basket Analysis</a:t>
          </a:r>
        </a:p>
      </dgm:t>
    </dgm:pt>
    <dgm:pt modelId="{40A9E8B2-5620-4AF4-B71C-48E4A52B5149}" type="parTrans" cxnId="{1E09B698-A48E-49CB-8B6D-51F54E171533}">
      <dgm:prSet/>
      <dgm:spPr/>
      <dgm:t>
        <a:bodyPr/>
        <a:lstStyle/>
        <a:p>
          <a:endParaRPr lang="en-US"/>
        </a:p>
      </dgm:t>
    </dgm:pt>
    <dgm:pt modelId="{BDAB8BE6-15C4-406A-800E-13FAC42096ED}" type="sibTrans" cxnId="{1E09B698-A48E-49CB-8B6D-51F54E171533}">
      <dgm:prSet/>
      <dgm:spPr/>
      <dgm:t>
        <a:bodyPr/>
        <a:lstStyle/>
        <a:p>
          <a:endParaRPr lang="en-US"/>
        </a:p>
      </dgm:t>
    </dgm:pt>
    <dgm:pt modelId="{8E1C982E-3A3A-40E1-9D30-5DF020501CBA}">
      <dgm:prSet/>
      <dgm:spPr/>
      <dgm:t>
        <a:bodyPr/>
        <a:lstStyle/>
        <a:p>
          <a:r>
            <a:rPr lang="en-US"/>
            <a:t>Focus on the top revenue contributing products in each segment</a:t>
          </a:r>
        </a:p>
      </dgm:t>
    </dgm:pt>
    <dgm:pt modelId="{E4259E30-3443-45D2-AF44-B64DBAF717E6}" type="parTrans" cxnId="{5BA8E94B-29D2-41B2-947F-D8959F05BAB9}">
      <dgm:prSet/>
      <dgm:spPr/>
      <dgm:t>
        <a:bodyPr/>
        <a:lstStyle/>
        <a:p>
          <a:endParaRPr lang="en-US"/>
        </a:p>
      </dgm:t>
    </dgm:pt>
    <dgm:pt modelId="{DAA67F7C-C6FB-4A44-A323-D24DCDBCE8BF}" type="sibTrans" cxnId="{5BA8E94B-29D2-41B2-947F-D8959F05BAB9}">
      <dgm:prSet/>
      <dgm:spPr/>
      <dgm:t>
        <a:bodyPr/>
        <a:lstStyle/>
        <a:p>
          <a:endParaRPr lang="en-US"/>
        </a:p>
      </dgm:t>
    </dgm:pt>
    <dgm:pt modelId="{A389F5CA-3A72-4FF1-8820-EF3DAC3DF6F7}">
      <dgm:prSet/>
      <dgm:spPr/>
      <dgm:t>
        <a:bodyPr/>
        <a:lstStyle/>
        <a:p>
          <a:r>
            <a:rPr lang="en-US"/>
            <a:t>Increase/decrease price of the products to increase total revenue</a:t>
          </a:r>
        </a:p>
      </dgm:t>
    </dgm:pt>
    <dgm:pt modelId="{599BE556-8233-4157-8601-8699FA12B086}" type="parTrans" cxnId="{F51C5FA3-703A-4EBB-8505-AEE64CDBBCA5}">
      <dgm:prSet/>
      <dgm:spPr/>
      <dgm:t>
        <a:bodyPr/>
        <a:lstStyle/>
        <a:p>
          <a:endParaRPr lang="en-US"/>
        </a:p>
      </dgm:t>
    </dgm:pt>
    <dgm:pt modelId="{621F0693-EFBD-4460-A60C-C0FC12BA7019}" type="sibTrans" cxnId="{F51C5FA3-703A-4EBB-8505-AEE64CDBBCA5}">
      <dgm:prSet/>
      <dgm:spPr/>
      <dgm:t>
        <a:bodyPr/>
        <a:lstStyle/>
        <a:p>
          <a:endParaRPr lang="en-US"/>
        </a:p>
      </dgm:t>
    </dgm:pt>
    <dgm:pt modelId="{7AAAAAF9-51DB-48CC-89B0-DCD00CDDACE2}">
      <dgm:prSet/>
      <dgm:spPr/>
      <dgm:t>
        <a:bodyPr/>
        <a:lstStyle/>
        <a:p>
          <a:r>
            <a:rPr lang="en-US"/>
            <a:t>Test and learn plan </a:t>
          </a:r>
        </a:p>
      </dgm:t>
    </dgm:pt>
    <dgm:pt modelId="{90DD816B-3373-4729-AF39-7BE434C87B5C}" type="parTrans" cxnId="{B6AE87E2-2449-4505-B76D-C1B17E3681F6}">
      <dgm:prSet/>
      <dgm:spPr/>
      <dgm:t>
        <a:bodyPr/>
        <a:lstStyle/>
        <a:p>
          <a:endParaRPr lang="en-US"/>
        </a:p>
      </dgm:t>
    </dgm:pt>
    <dgm:pt modelId="{8474EA36-82AC-4EEC-BCC7-4FFDF5C329DD}" type="sibTrans" cxnId="{B6AE87E2-2449-4505-B76D-C1B17E3681F6}">
      <dgm:prSet/>
      <dgm:spPr/>
      <dgm:t>
        <a:bodyPr/>
        <a:lstStyle/>
        <a:p>
          <a:endParaRPr lang="en-US"/>
        </a:p>
      </dgm:t>
    </dgm:pt>
    <dgm:pt modelId="{FEE46F3D-B42B-468C-B80F-F30D98777CCE}" type="pres">
      <dgm:prSet presAssocID="{A8348F75-E731-4AE5-8629-0C4883E5F17E}" presName="linear" presStyleCnt="0">
        <dgm:presLayoutVars>
          <dgm:dir/>
          <dgm:animLvl val="lvl"/>
          <dgm:resizeHandles val="exact"/>
        </dgm:presLayoutVars>
      </dgm:prSet>
      <dgm:spPr/>
    </dgm:pt>
    <dgm:pt modelId="{AD6AB86F-B772-47F2-B8B6-46922683D290}" type="pres">
      <dgm:prSet presAssocID="{52DD1A4C-13F3-47B1-9ADE-B79A4C676396}" presName="parentLin" presStyleCnt="0"/>
      <dgm:spPr/>
    </dgm:pt>
    <dgm:pt modelId="{FD1771F4-440A-4245-ADF1-5C63001D993B}" type="pres">
      <dgm:prSet presAssocID="{52DD1A4C-13F3-47B1-9ADE-B79A4C676396}" presName="parentLeftMargin" presStyleLbl="node1" presStyleIdx="0" presStyleCnt="2"/>
      <dgm:spPr/>
    </dgm:pt>
    <dgm:pt modelId="{3A2FDB98-2AAC-4333-9787-98D7B237D449}" type="pres">
      <dgm:prSet presAssocID="{52DD1A4C-13F3-47B1-9ADE-B79A4C6763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F6651A9-86A6-47C4-B7B7-46CEBF739FEB}" type="pres">
      <dgm:prSet presAssocID="{52DD1A4C-13F3-47B1-9ADE-B79A4C676396}" presName="negativeSpace" presStyleCnt="0"/>
      <dgm:spPr/>
    </dgm:pt>
    <dgm:pt modelId="{C86A65D9-F585-4AEA-957C-A3005C68689C}" type="pres">
      <dgm:prSet presAssocID="{52DD1A4C-13F3-47B1-9ADE-B79A4C676396}" presName="childText" presStyleLbl="conFgAcc1" presStyleIdx="0" presStyleCnt="2">
        <dgm:presLayoutVars>
          <dgm:bulletEnabled val="1"/>
        </dgm:presLayoutVars>
      </dgm:prSet>
      <dgm:spPr/>
    </dgm:pt>
    <dgm:pt modelId="{B8381923-F82B-4F01-8FC1-CB848A07336B}" type="pres">
      <dgm:prSet presAssocID="{F217C3DD-AF06-4120-AFCB-E267C0606775}" presName="spaceBetweenRectangles" presStyleCnt="0"/>
      <dgm:spPr/>
    </dgm:pt>
    <dgm:pt modelId="{813C1246-A63D-4151-9402-6B5EFFEE9AC4}" type="pres">
      <dgm:prSet presAssocID="{5516E1B3-3AED-4BBB-ADFC-9AC7FD67F2FE}" presName="parentLin" presStyleCnt="0"/>
      <dgm:spPr/>
    </dgm:pt>
    <dgm:pt modelId="{6DCF1429-40EA-41D1-AC9A-D1A341A02D16}" type="pres">
      <dgm:prSet presAssocID="{5516E1B3-3AED-4BBB-ADFC-9AC7FD67F2FE}" presName="parentLeftMargin" presStyleLbl="node1" presStyleIdx="0" presStyleCnt="2"/>
      <dgm:spPr/>
    </dgm:pt>
    <dgm:pt modelId="{0F767B84-5ADA-443B-BF97-31753C172D6C}" type="pres">
      <dgm:prSet presAssocID="{5516E1B3-3AED-4BBB-ADFC-9AC7FD67F2F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11DE43-2317-488A-9446-41B6E2F5CAEC}" type="pres">
      <dgm:prSet presAssocID="{5516E1B3-3AED-4BBB-ADFC-9AC7FD67F2FE}" presName="negativeSpace" presStyleCnt="0"/>
      <dgm:spPr/>
    </dgm:pt>
    <dgm:pt modelId="{3951469B-246C-487F-BDFD-4F271F5DA98F}" type="pres">
      <dgm:prSet presAssocID="{5516E1B3-3AED-4BBB-ADFC-9AC7FD67F2F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94F4249-F870-44DB-A2B2-F5F4A6B4BDBF}" type="presOf" srcId="{5516E1B3-3AED-4BBB-ADFC-9AC7FD67F2FE}" destId="{0F767B84-5ADA-443B-BF97-31753C172D6C}" srcOrd="1" destOrd="0" presId="urn:microsoft.com/office/officeart/2005/8/layout/list1"/>
    <dgm:cxn modelId="{5BA8E94B-29D2-41B2-947F-D8959F05BAB9}" srcId="{5516E1B3-3AED-4BBB-ADFC-9AC7FD67F2FE}" destId="{8E1C982E-3A3A-40E1-9D30-5DF020501CBA}" srcOrd="2" destOrd="0" parTransId="{E4259E30-3443-45D2-AF44-B64DBAF717E6}" sibTransId="{DAA67F7C-C6FB-4A44-A323-D24DCDBCE8BF}"/>
    <dgm:cxn modelId="{E9732A67-4446-49EF-9BB7-E4FD40665740}" type="presOf" srcId="{7AAAAAF9-51DB-48CC-89B0-DCD00CDDACE2}" destId="{3951469B-246C-487F-BDFD-4F271F5DA98F}" srcOrd="0" destOrd="4" presId="urn:microsoft.com/office/officeart/2005/8/layout/list1"/>
    <dgm:cxn modelId="{69AE6B7E-7624-4EA8-A056-0A60E14EC00C}" type="presOf" srcId="{FEB5C0E2-68E6-4AC8-B1A3-97BF4FE322C8}" destId="{3951469B-246C-487F-BDFD-4F271F5DA98F}" srcOrd="0" destOrd="1" presId="urn:microsoft.com/office/officeart/2005/8/layout/list1"/>
    <dgm:cxn modelId="{D403CB81-87B0-4337-92E8-652078E917C5}" srcId="{A8348F75-E731-4AE5-8629-0C4883E5F17E}" destId="{5516E1B3-3AED-4BBB-ADFC-9AC7FD67F2FE}" srcOrd="1" destOrd="0" parTransId="{95587040-6515-4E82-84B7-538F6F3A10CC}" sibTransId="{926B1CA7-CD64-420B-8ED0-E69406785CDD}"/>
    <dgm:cxn modelId="{AFC40C8D-0272-43DF-BB24-7A3C6C294F3B}" type="presOf" srcId="{5516E1B3-3AED-4BBB-ADFC-9AC7FD67F2FE}" destId="{6DCF1429-40EA-41D1-AC9A-D1A341A02D16}" srcOrd="0" destOrd="0" presId="urn:microsoft.com/office/officeart/2005/8/layout/list1"/>
    <dgm:cxn modelId="{1E09B698-A48E-49CB-8B6D-51F54E171533}" srcId="{5516E1B3-3AED-4BBB-ADFC-9AC7FD67F2FE}" destId="{FEB5C0E2-68E6-4AC8-B1A3-97BF4FE322C8}" srcOrd="1" destOrd="0" parTransId="{40A9E8B2-5620-4AF4-B71C-48E4A52B5149}" sibTransId="{BDAB8BE6-15C4-406A-800E-13FAC42096ED}"/>
    <dgm:cxn modelId="{F51C5FA3-703A-4EBB-8505-AEE64CDBBCA5}" srcId="{5516E1B3-3AED-4BBB-ADFC-9AC7FD67F2FE}" destId="{A389F5CA-3A72-4FF1-8820-EF3DAC3DF6F7}" srcOrd="3" destOrd="0" parTransId="{599BE556-8233-4157-8601-8699FA12B086}" sibTransId="{621F0693-EFBD-4460-A60C-C0FC12BA7019}"/>
    <dgm:cxn modelId="{377CB2A6-817A-47D3-B97E-652E910906AB}" type="presOf" srcId="{A389F5CA-3A72-4FF1-8820-EF3DAC3DF6F7}" destId="{3951469B-246C-487F-BDFD-4F271F5DA98F}" srcOrd="0" destOrd="3" presId="urn:microsoft.com/office/officeart/2005/8/layout/list1"/>
    <dgm:cxn modelId="{FF7B47AA-56DE-4097-AF06-34F03D98FE9B}" type="presOf" srcId="{49955C98-7540-4810-887C-3555F88A0E54}" destId="{3951469B-246C-487F-BDFD-4F271F5DA98F}" srcOrd="0" destOrd="0" presId="urn:microsoft.com/office/officeart/2005/8/layout/list1"/>
    <dgm:cxn modelId="{D076CDB9-F1E2-46D0-A990-8BB956BC4A2C}" type="presOf" srcId="{52DD1A4C-13F3-47B1-9ADE-B79A4C676396}" destId="{FD1771F4-440A-4245-ADF1-5C63001D993B}" srcOrd="0" destOrd="0" presId="urn:microsoft.com/office/officeart/2005/8/layout/list1"/>
    <dgm:cxn modelId="{D560DDC9-B51B-4F93-8F99-5AAAFB492734}" srcId="{A8348F75-E731-4AE5-8629-0C4883E5F17E}" destId="{52DD1A4C-13F3-47B1-9ADE-B79A4C676396}" srcOrd="0" destOrd="0" parTransId="{1E4F462A-4E78-4ECC-8B83-E36A828D8380}" sibTransId="{F217C3DD-AF06-4120-AFCB-E267C0606775}"/>
    <dgm:cxn modelId="{4B491DD7-8639-487D-92D0-A1BB76EB8308}" type="presOf" srcId="{52DD1A4C-13F3-47B1-9ADE-B79A4C676396}" destId="{3A2FDB98-2AAC-4333-9787-98D7B237D449}" srcOrd="1" destOrd="0" presId="urn:microsoft.com/office/officeart/2005/8/layout/list1"/>
    <dgm:cxn modelId="{A91E68DB-C9F0-49FB-AF94-BC5169C1EBE2}" type="presOf" srcId="{8E1C982E-3A3A-40E1-9D30-5DF020501CBA}" destId="{3951469B-246C-487F-BDFD-4F271F5DA98F}" srcOrd="0" destOrd="2" presId="urn:microsoft.com/office/officeart/2005/8/layout/list1"/>
    <dgm:cxn modelId="{C3B42AE1-D73B-4F3D-AD82-4C5D0C5225DA}" type="presOf" srcId="{A8348F75-E731-4AE5-8629-0C4883E5F17E}" destId="{FEE46F3D-B42B-468C-B80F-F30D98777CCE}" srcOrd="0" destOrd="0" presId="urn:microsoft.com/office/officeart/2005/8/layout/list1"/>
    <dgm:cxn modelId="{B6AE87E2-2449-4505-B76D-C1B17E3681F6}" srcId="{5516E1B3-3AED-4BBB-ADFC-9AC7FD67F2FE}" destId="{7AAAAAF9-51DB-48CC-89B0-DCD00CDDACE2}" srcOrd="4" destOrd="0" parTransId="{90DD816B-3373-4729-AF39-7BE434C87B5C}" sibTransId="{8474EA36-82AC-4EEC-BCC7-4FFDF5C329DD}"/>
    <dgm:cxn modelId="{5E7FF5F9-0FE0-4C2E-8F10-1A93A70EB8C7}" srcId="{5516E1B3-3AED-4BBB-ADFC-9AC7FD67F2FE}" destId="{49955C98-7540-4810-887C-3555F88A0E54}" srcOrd="0" destOrd="0" parTransId="{35D08CD8-C8A3-4E1A-A637-65655C1DCC60}" sibTransId="{50B46EFB-45C4-485C-8F3B-79ECE271B85C}"/>
    <dgm:cxn modelId="{C9697EB3-9E6A-428A-8571-E363D2BC1729}" type="presParOf" srcId="{FEE46F3D-B42B-468C-B80F-F30D98777CCE}" destId="{AD6AB86F-B772-47F2-B8B6-46922683D290}" srcOrd="0" destOrd="0" presId="urn:microsoft.com/office/officeart/2005/8/layout/list1"/>
    <dgm:cxn modelId="{7B2AEE62-B187-4099-8612-C2E9F807B1B7}" type="presParOf" srcId="{AD6AB86F-B772-47F2-B8B6-46922683D290}" destId="{FD1771F4-440A-4245-ADF1-5C63001D993B}" srcOrd="0" destOrd="0" presId="urn:microsoft.com/office/officeart/2005/8/layout/list1"/>
    <dgm:cxn modelId="{D10098C5-DD7B-49BC-864D-ED4956A67F46}" type="presParOf" srcId="{AD6AB86F-B772-47F2-B8B6-46922683D290}" destId="{3A2FDB98-2AAC-4333-9787-98D7B237D449}" srcOrd="1" destOrd="0" presId="urn:microsoft.com/office/officeart/2005/8/layout/list1"/>
    <dgm:cxn modelId="{AADB582A-B3C7-466A-9DDA-91487AD35493}" type="presParOf" srcId="{FEE46F3D-B42B-468C-B80F-F30D98777CCE}" destId="{2F6651A9-86A6-47C4-B7B7-46CEBF739FEB}" srcOrd="1" destOrd="0" presId="urn:microsoft.com/office/officeart/2005/8/layout/list1"/>
    <dgm:cxn modelId="{4DD28C22-0801-4EC7-8FA3-DE7BF581055D}" type="presParOf" srcId="{FEE46F3D-B42B-468C-B80F-F30D98777CCE}" destId="{C86A65D9-F585-4AEA-957C-A3005C68689C}" srcOrd="2" destOrd="0" presId="urn:microsoft.com/office/officeart/2005/8/layout/list1"/>
    <dgm:cxn modelId="{5035EF6A-AD49-4413-AF20-60E56DAF47AB}" type="presParOf" srcId="{FEE46F3D-B42B-468C-B80F-F30D98777CCE}" destId="{B8381923-F82B-4F01-8FC1-CB848A07336B}" srcOrd="3" destOrd="0" presId="urn:microsoft.com/office/officeart/2005/8/layout/list1"/>
    <dgm:cxn modelId="{945CFFFD-88AC-40EA-AB70-5C8B11FE945F}" type="presParOf" srcId="{FEE46F3D-B42B-468C-B80F-F30D98777CCE}" destId="{813C1246-A63D-4151-9402-6B5EFFEE9AC4}" srcOrd="4" destOrd="0" presId="urn:microsoft.com/office/officeart/2005/8/layout/list1"/>
    <dgm:cxn modelId="{A1C3069B-5CA2-4762-AFC8-0BE095008126}" type="presParOf" srcId="{813C1246-A63D-4151-9402-6B5EFFEE9AC4}" destId="{6DCF1429-40EA-41D1-AC9A-D1A341A02D16}" srcOrd="0" destOrd="0" presId="urn:microsoft.com/office/officeart/2005/8/layout/list1"/>
    <dgm:cxn modelId="{0741B0AA-C57E-40C3-B84B-B03DDF446AAD}" type="presParOf" srcId="{813C1246-A63D-4151-9402-6B5EFFEE9AC4}" destId="{0F767B84-5ADA-443B-BF97-31753C172D6C}" srcOrd="1" destOrd="0" presId="urn:microsoft.com/office/officeart/2005/8/layout/list1"/>
    <dgm:cxn modelId="{2B9691B9-AFFC-4FBC-B9AF-0F9AD2630C90}" type="presParOf" srcId="{FEE46F3D-B42B-468C-B80F-F30D98777CCE}" destId="{4811DE43-2317-488A-9446-41B6E2F5CAEC}" srcOrd="5" destOrd="0" presId="urn:microsoft.com/office/officeart/2005/8/layout/list1"/>
    <dgm:cxn modelId="{1BB0290E-BE53-412D-8440-49149C279AF8}" type="presParOf" srcId="{FEE46F3D-B42B-468C-B80F-F30D98777CCE}" destId="{3951469B-246C-487F-BDFD-4F271F5DA98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4F9E-8578-49A5-8815-92F1B7FEDC9D}">
      <dsp:nvSpPr>
        <dsp:cNvPr id="0" name=""/>
        <dsp:cNvSpPr/>
      </dsp:nvSpPr>
      <dsp:spPr>
        <a:xfrm rot="16200000">
          <a:off x="2338" y="1178"/>
          <a:ext cx="4348981" cy="434898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The nation’s leading Fabric and Craft retailer for nearly 75 years</a:t>
          </a:r>
          <a:endParaRPr lang="en-US" sz="3000" kern="1200"/>
        </a:p>
      </dsp:txBody>
      <dsp:txXfrm rot="5400000">
        <a:off x="2338" y="1088423"/>
        <a:ext cx="3587909" cy="2174491"/>
      </dsp:txXfrm>
    </dsp:sp>
    <dsp:sp modelId="{5CFE871E-1BEB-4B6C-98E2-A48F6A58FE12}">
      <dsp:nvSpPr>
        <dsp:cNvPr id="0" name=""/>
        <dsp:cNvSpPr/>
      </dsp:nvSpPr>
      <dsp:spPr>
        <a:xfrm rot="5400000">
          <a:off x="6164280" y="1178"/>
          <a:ext cx="4348981" cy="434898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6059134"/>
                <a:satOff val="36540"/>
                <a:lumOff val="-221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059134"/>
                <a:satOff val="36540"/>
                <a:lumOff val="-221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059134"/>
                <a:satOff val="36540"/>
                <a:lumOff val="-221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865 stores across 49 states and an leading e-commerce business</a:t>
          </a:r>
          <a:endParaRPr lang="en-US" sz="3000" kern="1200"/>
        </a:p>
      </dsp:txBody>
      <dsp:txXfrm rot="-5400000">
        <a:off x="6925352" y="1088423"/>
        <a:ext cx="3587909" cy="2174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A65D9-F585-4AEA-957C-A3005C68689C}">
      <dsp:nvSpPr>
        <dsp:cNvPr id="0" name=""/>
        <dsp:cNvSpPr/>
      </dsp:nvSpPr>
      <dsp:spPr>
        <a:xfrm>
          <a:off x="0" y="513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FDB98-2AAC-4333-9787-98D7B237D449}">
      <dsp:nvSpPr>
        <dsp:cNvPr id="0" name=""/>
        <dsp:cNvSpPr/>
      </dsp:nvSpPr>
      <dsp:spPr>
        <a:xfrm>
          <a:off x="313451" y="144562"/>
          <a:ext cx="4388326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Increase Revenue </a:t>
          </a:r>
        </a:p>
      </dsp:txBody>
      <dsp:txXfrm>
        <a:off x="349477" y="180588"/>
        <a:ext cx="4316274" cy="665948"/>
      </dsp:txXfrm>
    </dsp:sp>
    <dsp:sp modelId="{3951469B-246C-487F-BDFD-4F271F5DA98F}">
      <dsp:nvSpPr>
        <dsp:cNvPr id="0" name=""/>
        <dsp:cNvSpPr/>
      </dsp:nvSpPr>
      <dsp:spPr>
        <a:xfrm>
          <a:off x="0" y="1647562"/>
          <a:ext cx="6269038" cy="378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221077"/>
              <a:satOff val="-46523"/>
              <a:lumOff val="23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520700" rIns="48654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Customer segmentation based on product choice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Elasticity and Market Basket Analysis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Focus on the top revenue contributing products in each segment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Increase/decrease price of the products to increase total revenue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Test and learn plan </a:t>
          </a:r>
        </a:p>
      </dsp:txBody>
      <dsp:txXfrm>
        <a:off x="0" y="1647562"/>
        <a:ext cx="6269038" cy="3780000"/>
      </dsp:txXfrm>
    </dsp:sp>
    <dsp:sp modelId="{0F767B84-5ADA-443B-BF97-31753C172D6C}">
      <dsp:nvSpPr>
        <dsp:cNvPr id="0" name=""/>
        <dsp:cNvSpPr/>
      </dsp:nvSpPr>
      <dsp:spPr>
        <a:xfrm>
          <a:off x="313451" y="1278562"/>
          <a:ext cx="4388326" cy="738000"/>
        </a:xfrm>
        <a:prstGeom prst="roundRect">
          <a:avLst/>
        </a:prstGeom>
        <a:solidFill>
          <a:schemeClr val="accent4">
            <a:hueOff val="1221077"/>
            <a:satOff val="-46523"/>
            <a:lumOff val="231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Our Strategy</a:t>
          </a:r>
        </a:p>
      </dsp:txBody>
      <dsp:txXfrm>
        <a:off x="349477" y="1314588"/>
        <a:ext cx="4316274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DB5C4-0AD1-4426-A437-15B9D35B7DE9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74ACB-19BB-49F6-83AD-73DD368B4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74ACB-19BB-49F6-83AD-73DD368B4E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74ACB-19BB-49F6-83AD-73DD368B4E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A58C-FFCD-473A-90FF-259497460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54C3E-6CB6-4839-889A-8018BA5E3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D3FD2-409D-4AB4-93BD-CFD5D3F2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B384-C887-4459-9950-2855A1B27955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21DC-A9F2-4E0F-9F90-960A2C65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900E-699B-46FC-9312-9E29850E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7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6103-C598-4547-A3EB-DAADA702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F7302-B7C3-4585-9E1B-02347C5E4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7164-5418-49B1-9C1D-C681A0DC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33CB-9B05-40DD-A3AD-E14720DAB585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E6A5-0E39-470C-8DF2-907C6058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2C28-0029-4BB1-A5C7-AF0F1EBB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54615-EC88-4652-AAE9-8B77F989B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D0C26-F3C1-47BA-8D0E-DC866B364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F3AA-9BAB-4FDE-A59C-2CC55213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43048-BA6B-4239-A124-B3F174DDB05A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A0159-081D-473A-8B17-4457475B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2DB79-7BE7-4580-AD8E-6A0BF767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267-379A-462E-8EFB-631718C6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CB09-075C-4C1A-859E-FC95181A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4152-15D8-4BBE-8AC4-D1D7D0A2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FB4E-9F55-46E0-B14F-18166EC4A629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C7253-042E-499B-B6DD-05D2540F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9B0AD-4351-4291-A455-77EC759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8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1DCA-BC62-486E-9065-6325CE3F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C0C1B-43D2-4B80-9502-AD54FE9ED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CB4D6-0A74-41C5-B928-47BA6B70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8E23-56E2-482C-8A24-1762718F790A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8C6DC-EEA7-44A8-A213-5B6C6433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933AD-379D-49AD-ABF4-B9C134BD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82F8-A488-45E4-8472-59C30E4D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1ABEF-DA51-42B6-A7CE-D2B5599C2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466C-D2D5-4E36-9F3A-EF8D79CEE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951ED-EC27-4A52-8C38-3ACC6462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0CDC-81F3-4365-8FEA-6D7EF9340CE2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952AF-9E14-4F67-9641-23361D89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90922-733A-43E1-A96D-E5DFD5A9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1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56E8-18F2-4F30-A44F-68A19A7D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EEB41-FFD2-49B5-A24C-FC44ACD3C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2C50A-6369-49F2-9977-BD5F56E2B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00E1F-B97F-46B4-91F8-DC495347C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D878E-E360-48EC-B0C1-0D416D5B9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1D406-32D3-49D6-8A03-1847AA0F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EE63-58BB-4CE7-A71E-8D4007287FCD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B6CC5-7697-41B3-8331-77EFEE43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BAF0B-869E-4143-9CE1-6D8DBFB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8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9663-8703-4427-9AF6-3CE8983A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10865-705F-42FE-9955-E7D57BD2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2B06-212B-430B-96A0-E46CDAE0DD2C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15C8E-0BB7-49A3-B77E-E553DD32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C54F8-3AC6-46EA-A947-D6344467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43087-AB49-45B0-9C18-27D53B1E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64C9-D522-4AA3-9DB6-E4BA81AB0A13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2A54C-29D2-4C99-A935-D9F149F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C5304-0762-4A36-BE2A-116F9E5D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8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0D74-2C6F-4F2D-8680-4F587603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9C46-053B-4559-8E29-F18E8DFC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58958-648E-4F22-9189-9C65766D7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D649B-2540-4234-8474-77B4FD5B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91CC2-2DAD-4CD1-A10F-57E69BCD62E0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5F9B1-AF8D-4331-AB6C-F0B6096A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C6367-6CF3-4F0A-A413-98638F11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505B-A780-458A-B353-48ED6910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AEBA6-20E0-4C4C-BD64-930D96E87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7BD59-ED54-479B-9E53-797A7599B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16B73-40A9-4E98-A3D7-48EF21C8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F094-1ECC-4714-9E91-58B0062ED2C4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F5C63-4357-4299-B2DD-47A68533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F61BE-5D92-4576-927B-59FE1984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9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66C02-D095-4FC0-B638-3487C0DE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D3940-8E60-4694-B1C3-A7D92E20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9CCD-6D31-48FA-9FF2-F4DA361C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5FFA-7E81-4AA2-A6ED-B01439427872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09570-2860-4732-8F7F-A254A5968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1604B-7241-4EE8-9B06-C50D1C603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075CA8-2BE8-41C9-A05A-C3352D84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05" y="1627934"/>
            <a:ext cx="4393390" cy="1567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8B956-D03F-4ADB-8494-656A86A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32131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A7F65B-BDB1-4D84-A3BF-B0B6A4A45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628926"/>
              </p:ext>
            </p:extLst>
          </p:nvPr>
        </p:nvGraphicFramePr>
        <p:xfrm>
          <a:off x="0" y="6510130"/>
          <a:ext cx="12192000" cy="3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347870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BFD76-2E52-4F65-9E70-1B937DDE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</a:t>
            </a:fld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47AD366-D76A-7A40-9A6C-5CE349A638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9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A69E36-7188-4D2E-BEDD-EBAB93078920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for </a:t>
            </a:r>
            <a:r>
              <a:rPr lang="en-US" dirty="0"/>
              <a:t>Cozy Comforters 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EACF0B-C089-4316-9381-503994D2437C}"/>
              </a:ext>
            </a:extLst>
          </p:cNvPr>
          <p:cNvSpPr/>
          <p:nvPr/>
        </p:nvSpPr>
        <p:spPr>
          <a:xfrm>
            <a:off x="4550599" y="1787500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3434E5-6804-4C22-94B3-7108EB8EFD47}"/>
              </a:ext>
            </a:extLst>
          </p:cNvPr>
          <p:cNvSpPr/>
          <p:nvPr/>
        </p:nvSpPr>
        <p:spPr>
          <a:xfrm>
            <a:off x="4550599" y="2762947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2DA1F5-1901-418A-8BB2-E49A94E364D2}"/>
              </a:ext>
            </a:extLst>
          </p:cNvPr>
          <p:cNvSpPr/>
          <p:nvPr/>
        </p:nvSpPr>
        <p:spPr>
          <a:xfrm>
            <a:off x="4550598" y="3629693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D2B209-B9A7-4DF4-9E1C-CA4B8DE9D737}"/>
              </a:ext>
            </a:extLst>
          </p:cNvPr>
          <p:cNvSpPr/>
          <p:nvPr/>
        </p:nvSpPr>
        <p:spPr>
          <a:xfrm>
            <a:off x="4550599" y="4963006"/>
            <a:ext cx="449943" cy="449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04</a:t>
            </a: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7E864B67-C1A8-41E6-B404-E6EF1341D113}"/>
              </a:ext>
            </a:extLst>
          </p:cNvPr>
          <p:cNvSpPr txBox="1">
            <a:spLocks/>
          </p:cNvSpPr>
          <p:nvPr/>
        </p:nvSpPr>
        <p:spPr>
          <a:xfrm>
            <a:off x="5768603" y="1504752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</a:rPr>
              <a:t>Increase Product prices by 15%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Fleece, Needle, Warm, Quilt</a:t>
            </a: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9D42066B-A9EE-42DF-8458-4D712396FA66}"/>
              </a:ext>
            </a:extLst>
          </p:cNvPr>
          <p:cNvSpPr txBox="1">
            <a:spLocks/>
          </p:cNvSpPr>
          <p:nvPr/>
        </p:nvSpPr>
        <p:spPr>
          <a:xfrm>
            <a:off x="5768603" y="2640596"/>
            <a:ext cx="5683989" cy="4967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</a:rPr>
              <a:t>Decrease Product price by 5% -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Foam</a:t>
            </a:r>
          </a:p>
        </p:txBody>
      </p: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7FE3D25E-4FC5-47D8-84F1-4255A4685A3B}"/>
              </a:ext>
            </a:extLst>
          </p:cNvPr>
          <p:cNvSpPr txBox="1">
            <a:spLocks/>
          </p:cNvSpPr>
          <p:nvPr/>
        </p:nvSpPr>
        <p:spPr>
          <a:xfrm>
            <a:off x="5768605" y="3403381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Bundle Quilt with Warm, Quilt with Sew,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Needle with Public</a:t>
            </a:r>
          </a:p>
        </p:txBody>
      </p:sp>
      <p:sp>
        <p:nvSpPr>
          <p:cNvPr id="32" name="Inhaltsplatzhalter 4">
            <a:extLst>
              <a:ext uri="{FF2B5EF4-FFF2-40B4-BE49-F238E27FC236}">
                <a16:creationId xmlns:a16="http://schemas.microsoft.com/office/drawing/2014/main" id="{C4A5A3B2-065A-4481-A8A4-A4B32B99E4CE}"/>
              </a:ext>
            </a:extLst>
          </p:cNvPr>
          <p:cNvSpPr txBox="1">
            <a:spLocks/>
          </p:cNvSpPr>
          <p:nvPr/>
        </p:nvSpPr>
        <p:spPr>
          <a:xfrm>
            <a:off x="5768603" y="4808200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4"/>
                </a:solidFill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Segment revenue increase by 11% </a:t>
            </a:r>
          </a:p>
        </p:txBody>
      </p:sp>
      <p:sp>
        <p:nvSpPr>
          <p:cNvPr id="33" name="Subtitle 5">
            <a:extLst>
              <a:ext uri="{FF2B5EF4-FFF2-40B4-BE49-F238E27FC236}">
                <a16:creationId xmlns:a16="http://schemas.microsoft.com/office/drawing/2014/main" id="{D2EBD14C-49EF-456E-92B1-961A19B5F4D9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Overall revenue increase $25,000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C7B289-A63D-49DB-91D1-401A57D4FB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587" y="3505950"/>
            <a:ext cx="803642" cy="6362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AA6086-26E7-4506-95E5-20304DD0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586" y="4487885"/>
            <a:ext cx="803643" cy="700093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C05D730-886F-449A-891C-421F4B293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43648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8737C-22C7-4341-A06D-94EB7032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10</a:t>
            </a:fld>
            <a:endParaRPr lang="en-US"/>
          </a:p>
        </p:txBody>
      </p:sp>
      <p:pic>
        <p:nvPicPr>
          <p:cNvPr id="38" name="Picture 4" descr="A person holding a cell phone&#10;&#10;Description generated with high confidence">
            <a:extLst>
              <a:ext uri="{FF2B5EF4-FFF2-40B4-BE49-F238E27FC236}">
                <a16:creationId xmlns:a16="http://schemas.microsoft.com/office/drawing/2014/main" id="{D2D847B2-7358-43E5-A3A3-7F6C354C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3" y="1021693"/>
            <a:ext cx="3516464" cy="2344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2" descr="https://scontent-dfw5-1.cdninstagram.com/vp/5e1bccb3a0f98866b8d7dab5acb34dda/5B5D8B86/t51.2885-15/s750x750/sh0.08/e35/26863229_1945389925789500_5310852994240086016_n.jpg">
            <a:extLst>
              <a:ext uri="{FF2B5EF4-FFF2-40B4-BE49-F238E27FC236}">
                <a16:creationId xmlns:a16="http://schemas.microsoft.com/office/drawing/2014/main" id="{AC396DD3-56F2-42A1-927F-FEBBAFF3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b="10410"/>
          <a:stretch/>
        </p:blipFill>
        <p:spPr bwMode="auto">
          <a:xfrm>
            <a:off x="544823" y="3394563"/>
            <a:ext cx="2715212" cy="2834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60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Cozy Comforters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149960"/>
              </p:ext>
            </p:extLst>
          </p:nvPr>
        </p:nvGraphicFramePr>
        <p:xfrm>
          <a:off x="839788" y="2505075"/>
          <a:ext cx="3040125" cy="3042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698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6877421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E34716-CC45-400E-8430-F99790C05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775341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E56F4E66-349F-447B-8585-62E71B7EF72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23140012"/>
              </p:ext>
            </p:extLst>
          </p:nvPr>
        </p:nvGraphicFramePr>
        <p:xfrm>
          <a:off x="4214193" y="2505075"/>
          <a:ext cx="7573617" cy="3607488"/>
        </p:xfrm>
        <a:graphic>
          <a:graphicData uri="http://schemas.openxmlformats.org/drawingml/2006/table">
            <a:tbl>
              <a:tblPr/>
              <a:tblGrid>
                <a:gridCol w="1089286">
                  <a:extLst>
                    <a:ext uri="{9D8B030D-6E8A-4147-A177-3AD203B41FA5}">
                      <a16:colId xmlns:a16="http://schemas.microsoft.com/office/drawing/2014/main" val="167893647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379158403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484838541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1673401271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1557611212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3925457459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2887221229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3558742028"/>
                    </a:ext>
                  </a:extLst>
                </a:gridCol>
              </a:tblGrid>
              <a:tr h="45093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fleece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needle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foam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148427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fleece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-87.9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18451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needle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-96.2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-95.2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7271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-83.9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-93.5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B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91.4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41012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foam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177.1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087097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35909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04733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79.2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171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4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Crafty Crafters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441915" y="3438939"/>
            <a:ext cx="237824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Paper, Paper Craft, Jewelry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2354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13.5% </a:t>
            </a: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28%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26%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E6B290BE-3ADD-4C89-BB3B-E6C1FA7B9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423210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DB9A6B57-3B30-4DC6-BDF9-14A86C71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12</a:t>
            </a:fld>
            <a:endParaRPr lang="en-US"/>
          </a:p>
        </p:txBody>
      </p:sp>
      <p:sp>
        <p:nvSpPr>
          <p:cNvPr id="55" name="Subtitle 5">
            <a:extLst>
              <a:ext uri="{FF2B5EF4-FFF2-40B4-BE49-F238E27FC236}">
                <a16:creationId xmlns:a16="http://schemas.microsoft.com/office/drawing/2014/main" id="{02911588-FDB6-49B8-A6D7-E574440D093B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Second highest revenue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Marketing through all channels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4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</a:t>
            </a:r>
            <a:r>
              <a:rPr lang="en-US" dirty="0"/>
              <a:t>for</a:t>
            </a:r>
            <a:r>
              <a:rPr lang="en-US"/>
              <a:t> </a:t>
            </a:r>
            <a:r>
              <a:rPr lang="en-US" dirty="0"/>
              <a:t>Crafty Crafters 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4875463" y="2123394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4875463" y="3255508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4875463" y="4387627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6096000" y="1860085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Paper, Paper Craft, Jewelry, Fleece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6096000" y="2994353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Bundle Paper with Paint, Jewelry with </a:t>
            </a:r>
            <a:r>
              <a:rPr lang="en-US" sz="2000" b="1" err="1">
                <a:solidFill>
                  <a:schemeClr val="bg1">
                    <a:lumMod val="50000"/>
                  </a:schemeClr>
                </a:solidFill>
                <a:latin typeface="+mj-lt"/>
              </a:rPr>
              <a:t>Bccomp</a:t>
            </a:r>
            <a:endParaRPr lang="en-US" sz="18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6096000" y="4043212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12%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Amount $6,500</a:t>
            </a:r>
            <a:endParaRPr lang="en-US" sz="18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$8,800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CFF72-06D5-4151-9FAB-078917E8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1003" y="3037709"/>
            <a:ext cx="1145593" cy="9069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002" y="4181215"/>
            <a:ext cx="1145594" cy="997983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A3D3704-F833-4EA8-B987-B6E5F6467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87696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D451C8-D7E3-4CC8-8B88-1E50CF58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13</a:t>
            </a:fld>
            <a:endParaRPr lang="en-US"/>
          </a:p>
        </p:txBody>
      </p:sp>
      <p:pic>
        <p:nvPicPr>
          <p:cNvPr id="29" name="Picture 4" descr="A person sitting at a table with a birthday cake&#10;&#10;Description generated with very high confidence">
            <a:extLst>
              <a:ext uri="{FF2B5EF4-FFF2-40B4-BE49-F238E27FC236}">
                <a16:creationId xmlns:a16="http://schemas.microsoft.com/office/drawing/2014/main" id="{17888A43-D75B-4D51-B09A-A85F2020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67" y="1990975"/>
            <a:ext cx="4531634" cy="3018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683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Crafty Crafters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70626470"/>
              </p:ext>
            </p:extLst>
          </p:nvPr>
        </p:nvGraphicFramePr>
        <p:xfrm>
          <a:off x="839788" y="2505075"/>
          <a:ext cx="3040125" cy="267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6989479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E0A6DD-8CEC-425A-9B92-5EE7A764F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97717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7B7F107-2617-492F-8721-80F2B2A5B9C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88351474"/>
              </p:ext>
            </p:extLst>
          </p:nvPr>
        </p:nvGraphicFramePr>
        <p:xfrm>
          <a:off x="4214193" y="2505075"/>
          <a:ext cx="7772402" cy="3657600"/>
        </p:xfrm>
        <a:graphic>
          <a:graphicData uri="http://schemas.openxmlformats.org/drawingml/2006/table">
            <a:tbl>
              <a:tblPr/>
              <a:tblGrid>
                <a:gridCol w="1400338">
                  <a:extLst>
                    <a:ext uri="{9D8B030D-6E8A-4147-A177-3AD203B41FA5}">
                      <a16:colId xmlns:a16="http://schemas.microsoft.com/office/drawing/2014/main" val="3068114373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718626927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1344276898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2805249920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4131034708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3113536531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4214784431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1894589756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21310325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41581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65786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8356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183.3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6517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-35.9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49569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6008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51.0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2312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107.9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356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47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19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Season Seekers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441915" y="3438939"/>
            <a:ext cx="2378245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Seasonal Flowers, Paint, Kids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2354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14.4% </a:t>
            </a: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12.5%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11%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61406BE4-4333-46D8-ACA2-5F976990A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59463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8768464-8DF3-49FA-8BFF-3AD168BA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15</a:t>
            </a:fld>
            <a:endParaRPr lang="en-US"/>
          </a:p>
        </p:txBody>
      </p:sp>
      <p:sp>
        <p:nvSpPr>
          <p:cNvPr id="55" name="Subtitle 5">
            <a:extLst>
              <a:ext uri="{FF2B5EF4-FFF2-40B4-BE49-F238E27FC236}">
                <a16:creationId xmlns:a16="http://schemas.microsoft.com/office/drawing/2014/main" id="{BD352EF0-68F2-4A8F-B245-82857BBBD29D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Love various seasonal products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Second lowest revenue segment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for </a:t>
            </a:r>
            <a:r>
              <a:rPr lang="en-US" dirty="0"/>
              <a:t>Season Seekers 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4548068" y="1765145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4548068" y="3078315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4548068" y="4466738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5768604" y="1412254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Seasonal Flowers, Paint, Kids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5768604" y="2909932"/>
            <a:ext cx="600659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Bundle Flowers with Ribbon, Kids products with Impulse products, Needle with Jewelry</a:t>
            </a: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5768604" y="4353156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9% </a:t>
            </a: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$6,000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206" y="4032281"/>
            <a:ext cx="1145594" cy="997983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C5989E3-0DB4-46EC-AD79-83F8A6264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73863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BF8DA9-537F-408A-88D1-6AA542E9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16</a:t>
            </a:fld>
            <a:endParaRPr lang="en-US" dirty="0"/>
          </a:p>
        </p:txBody>
      </p:sp>
      <p:pic>
        <p:nvPicPr>
          <p:cNvPr id="29" name="Picture 6" descr="A person wearing a green shirt&#10;&#10;Description generated with very high confidence">
            <a:extLst>
              <a:ext uri="{FF2B5EF4-FFF2-40B4-BE49-F238E27FC236}">
                <a16:creationId xmlns:a16="http://schemas.microsoft.com/office/drawing/2014/main" id="{BA9C2990-14D3-4D0D-A568-5E43278B8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93" b="454"/>
          <a:stretch/>
        </p:blipFill>
        <p:spPr>
          <a:xfrm>
            <a:off x="416805" y="1316793"/>
            <a:ext cx="3867678" cy="4422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86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Season Seekers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053686"/>
              </p:ext>
            </p:extLst>
          </p:nvPr>
        </p:nvGraphicFramePr>
        <p:xfrm>
          <a:off x="839788" y="2505075"/>
          <a:ext cx="3040125" cy="230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 dirty="0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140B42-E3BA-4340-9BBF-4CC831677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76954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F73E695-2FBE-48DA-8623-13A1AC075E0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54259972"/>
              </p:ext>
            </p:extLst>
          </p:nvPr>
        </p:nvGraphicFramePr>
        <p:xfrm>
          <a:off x="4214193" y="2505075"/>
          <a:ext cx="7722701" cy="2951586"/>
        </p:xfrm>
        <a:graphic>
          <a:graphicData uri="http://schemas.openxmlformats.org/drawingml/2006/table">
            <a:tbl>
              <a:tblPr/>
              <a:tblGrid>
                <a:gridCol w="1259821">
                  <a:extLst>
                    <a:ext uri="{9D8B030D-6E8A-4147-A177-3AD203B41FA5}">
                      <a16:colId xmlns:a16="http://schemas.microsoft.com/office/drawing/2014/main" val="3886865865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754350169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565319484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310107074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645117155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3754083810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453260535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2086438009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5566818"/>
                    </a:ext>
                  </a:extLst>
                </a:gridCol>
              </a:tblGrid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Impulse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850001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-98.2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-66.0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6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525732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5818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70.3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65.2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995298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-98.1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74.2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275440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-63.8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553732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109.7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82.7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428109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150.7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76.3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85082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Impulse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66.0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854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76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Joyous Jewels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441915" y="3438939"/>
            <a:ext cx="237824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Jewelry and Specials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10%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7.5%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8%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C2DA595-7F8E-4473-9C2A-396D13522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38622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AD13794-16AA-455A-9476-4334782D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18</a:t>
            </a:fld>
            <a:endParaRPr lang="en-US"/>
          </a:p>
        </p:txBody>
      </p:sp>
      <p:sp>
        <p:nvSpPr>
          <p:cNvPr id="56" name="Subtitle 5">
            <a:extLst>
              <a:ext uri="{FF2B5EF4-FFF2-40B4-BE49-F238E27FC236}">
                <a16:creationId xmlns:a16="http://schemas.microsoft.com/office/drawing/2014/main" id="{3EBEBC21-E5BE-493F-B3CD-4870E078A5DE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Smallest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Lowest revenue segment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7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</a:t>
            </a:r>
            <a:r>
              <a:rPr lang="en-US" dirty="0"/>
              <a:t>for</a:t>
            </a:r>
            <a:r>
              <a:rPr lang="en-US"/>
              <a:t> </a:t>
            </a:r>
            <a:r>
              <a:rPr lang="en-US" dirty="0"/>
              <a:t>Joyous Jewels</a:t>
            </a:r>
            <a:r>
              <a:rPr lang="en-US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5287474" y="1872247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5287474" y="3004361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5287474" y="4136480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6508011" y="1608938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Jewelry and Specials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6508011" y="2748461"/>
            <a:ext cx="6006590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Bundle Jewelry with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Bccomp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Jewelry with Fabric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6508011" y="4022897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14% </a:t>
            </a: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$4,500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61" y="3868573"/>
            <a:ext cx="1145594" cy="997983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10A7528-9CF6-4A01-B792-2D7BFA75E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4118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78E428E-3A4F-44A1-B389-CEAA62EC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19</a:t>
            </a:fld>
            <a:endParaRPr lang="en-US"/>
          </a:p>
        </p:txBody>
      </p:sp>
      <p:pic>
        <p:nvPicPr>
          <p:cNvPr id="29" name="Picture 4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18D71D31-4BE0-4FF8-8BE4-CF668ECA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8" y="1605390"/>
            <a:ext cx="4880705" cy="3647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118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8C33-A366-407F-B8B7-5F99BAFE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Our Business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F15ADA5-4143-40DC-A521-696A18F3E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1580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254BE4E-D991-40E5-B0D8-A5F373937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709" y="3709062"/>
            <a:ext cx="1638581" cy="584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5A917-E101-471F-988B-67B535F8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Joyous Jewels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386613"/>
              </p:ext>
            </p:extLst>
          </p:nvPr>
        </p:nvGraphicFramePr>
        <p:xfrm>
          <a:off x="839788" y="2505075"/>
          <a:ext cx="3040125" cy="193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DD365D-496A-4FE1-89A7-C951ADA75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235075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03D16BC-8C86-474D-A7C4-5C2CBB598B0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71702782"/>
              </p:ext>
            </p:extLst>
          </p:nvPr>
        </p:nvGraphicFramePr>
        <p:xfrm>
          <a:off x="4214193" y="2505075"/>
          <a:ext cx="7768978" cy="3657600"/>
        </p:xfrm>
        <a:graphic>
          <a:graphicData uri="http://schemas.openxmlformats.org/drawingml/2006/table">
            <a:tbl>
              <a:tblPr/>
              <a:tblGrid>
                <a:gridCol w="1417320">
                  <a:extLst>
                    <a:ext uri="{9D8B030D-6E8A-4147-A177-3AD203B41FA5}">
                      <a16:colId xmlns:a16="http://schemas.microsoft.com/office/drawing/2014/main" val="4048735876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4026596299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3476278885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2373027196"/>
                    </a:ext>
                  </a:extLst>
                </a:gridCol>
                <a:gridCol w="922130">
                  <a:extLst>
                    <a:ext uri="{9D8B030D-6E8A-4147-A177-3AD203B41FA5}">
                      <a16:colId xmlns:a16="http://schemas.microsoft.com/office/drawing/2014/main" val="1440291073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124942188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1672931138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25160843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845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94.0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111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-99.9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247.1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6036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265.6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191.9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98.0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54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139.7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203.9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453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197.8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234.7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09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190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206.0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18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20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Delightful Decorators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508001" y="3425059"/>
            <a:ext cx="2378245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Home Décor, Celebration, Foam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26.7% 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7.2%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>
                <a:latin typeface="+mj-lt"/>
              </a:rPr>
              <a:t>9% of total revenue</a:t>
            </a:r>
            <a:endParaRPr lang="en-US" sz="140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7903AB12-1E76-4761-AC90-CABC79A0D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98779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13DF1DD-B657-4101-9AE6-AB5A0926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21</a:t>
            </a:fld>
            <a:endParaRPr lang="en-US"/>
          </a:p>
        </p:txBody>
      </p:sp>
      <p:sp>
        <p:nvSpPr>
          <p:cNvPr id="54" name="Subtitle 5">
            <a:extLst>
              <a:ext uri="{FF2B5EF4-FFF2-40B4-BE49-F238E27FC236}">
                <a16:creationId xmlns:a16="http://schemas.microsoft.com/office/drawing/2014/main" id="{A34591D7-C48A-4E3F-9779-8B62B43686A8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Largest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Low contribution to revenue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6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A69E36-7188-4D2E-BEDD-EBAB93078920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</a:t>
            </a:r>
            <a:r>
              <a:rPr lang="en-US" dirty="0"/>
              <a:t>for</a:t>
            </a:r>
            <a:r>
              <a:rPr lang="en-US"/>
              <a:t> </a:t>
            </a:r>
            <a:r>
              <a:rPr lang="en-US" dirty="0"/>
              <a:t>Delightful Decorators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EACF0B-C089-4316-9381-503994D2437C}"/>
              </a:ext>
            </a:extLst>
          </p:cNvPr>
          <p:cNvSpPr/>
          <p:nvPr/>
        </p:nvSpPr>
        <p:spPr>
          <a:xfrm>
            <a:off x="5574282" y="1708841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3434E5-6804-4C22-94B3-7108EB8EFD47}"/>
              </a:ext>
            </a:extLst>
          </p:cNvPr>
          <p:cNvSpPr/>
          <p:nvPr/>
        </p:nvSpPr>
        <p:spPr>
          <a:xfrm>
            <a:off x="5574282" y="2568930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2DA1F5-1901-418A-8BB2-E49A94E364D2}"/>
              </a:ext>
            </a:extLst>
          </p:cNvPr>
          <p:cNvSpPr/>
          <p:nvPr/>
        </p:nvSpPr>
        <p:spPr>
          <a:xfrm>
            <a:off x="5574282" y="3524915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D2B209-B9A7-4DF4-9E1C-CA4B8DE9D737}"/>
              </a:ext>
            </a:extLst>
          </p:cNvPr>
          <p:cNvSpPr/>
          <p:nvPr/>
        </p:nvSpPr>
        <p:spPr>
          <a:xfrm>
            <a:off x="5574282" y="4528016"/>
            <a:ext cx="449943" cy="449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04</a:t>
            </a: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7E864B67-C1A8-41E6-B404-E6EF1341D113}"/>
              </a:ext>
            </a:extLst>
          </p:cNvPr>
          <p:cNvSpPr txBox="1">
            <a:spLocks/>
          </p:cNvSpPr>
          <p:nvPr/>
        </p:nvSpPr>
        <p:spPr>
          <a:xfrm>
            <a:off x="6792288" y="1435488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</a:rPr>
              <a:t>Increase Product prices by 15%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Home décor and Celebration</a:t>
            </a: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9D42066B-A9EE-42DF-8458-4D712396FA66}"/>
              </a:ext>
            </a:extLst>
          </p:cNvPr>
          <p:cNvSpPr txBox="1">
            <a:spLocks/>
          </p:cNvSpPr>
          <p:nvPr/>
        </p:nvSpPr>
        <p:spPr>
          <a:xfrm>
            <a:off x="6792288" y="2461833"/>
            <a:ext cx="5683989" cy="4967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</a:rPr>
              <a:t>Decrease Product prices by 5% - </a:t>
            </a: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Foam</a:t>
            </a:r>
          </a:p>
        </p:txBody>
      </p: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7FE3D25E-4FC5-47D8-84F1-4255A4685A3B}"/>
              </a:ext>
            </a:extLst>
          </p:cNvPr>
          <p:cNvSpPr txBox="1">
            <a:spLocks/>
          </p:cNvSpPr>
          <p:nvPr/>
        </p:nvSpPr>
        <p:spPr>
          <a:xfrm>
            <a:off x="6792287" y="3157942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Bundle home décor with Foam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Bundle Celebrations with Ribbon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Inhaltsplatzhalter 4">
            <a:extLst>
              <a:ext uri="{FF2B5EF4-FFF2-40B4-BE49-F238E27FC236}">
                <a16:creationId xmlns:a16="http://schemas.microsoft.com/office/drawing/2014/main" id="{C4A5A3B2-065A-4481-A8A4-A4B32B99E4CE}"/>
              </a:ext>
            </a:extLst>
          </p:cNvPr>
          <p:cNvSpPr txBox="1">
            <a:spLocks/>
          </p:cNvSpPr>
          <p:nvPr/>
        </p:nvSpPr>
        <p:spPr>
          <a:xfrm>
            <a:off x="6792288" y="4425018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4"/>
                </a:solidFill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Segment revenue increase by 5% </a:t>
            </a:r>
          </a:p>
        </p:txBody>
      </p:sp>
      <p:sp>
        <p:nvSpPr>
          <p:cNvPr id="33" name="Subtitle 5">
            <a:extLst>
              <a:ext uri="{FF2B5EF4-FFF2-40B4-BE49-F238E27FC236}">
                <a16:creationId xmlns:a16="http://schemas.microsoft.com/office/drawing/2014/main" id="{D2EBD14C-49EF-456E-92B1-961A19B5F4D9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$3000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C7B289-A63D-49DB-91D1-401A57D4FB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0158" y="3187736"/>
            <a:ext cx="803642" cy="6362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AA6086-26E7-4506-95E5-20304DD0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157" y="4058952"/>
            <a:ext cx="803643" cy="700093"/>
          </a:xfrm>
          <a:prstGeom prst="rect">
            <a:avLst/>
          </a:prstGeom>
        </p:spPr>
      </p:pic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17FA25AE-8850-4D3D-B825-53A86E42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45217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6DC4B-98C7-4730-8C3A-87F2138A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22</a:t>
            </a:fld>
            <a:endParaRPr lang="en-US"/>
          </a:p>
        </p:txBody>
      </p:sp>
      <p:pic>
        <p:nvPicPr>
          <p:cNvPr id="37" name="Picture 6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457B0171-55FF-4478-864A-6FFCDB1E1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68" y="1110682"/>
            <a:ext cx="3777851" cy="2526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6" descr="A group of stuffed animals on a bed&#10;&#10;Description generated with high confidence">
            <a:extLst>
              <a:ext uri="{FF2B5EF4-FFF2-40B4-BE49-F238E27FC236}">
                <a16:creationId xmlns:a16="http://schemas.microsoft.com/office/drawing/2014/main" id="{6B73C9C2-C907-41F9-8906-5C27CD57A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67" y="3758490"/>
            <a:ext cx="3777851" cy="2197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775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Delightful Decorators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7965999"/>
              </p:ext>
            </p:extLst>
          </p:nvPr>
        </p:nvGraphicFramePr>
        <p:xfrm>
          <a:off x="839788" y="2505075"/>
          <a:ext cx="3040125" cy="230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78ABBE-5110-4922-BCA0-3C2FA5960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81032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0C1C1F1-BA1A-4932-9868-50E4AA726B4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56530789"/>
              </p:ext>
            </p:extLst>
          </p:nvPr>
        </p:nvGraphicFramePr>
        <p:xfrm>
          <a:off x="4075043" y="2505075"/>
          <a:ext cx="7832038" cy="3591621"/>
        </p:xfrm>
        <a:graphic>
          <a:graphicData uri="http://schemas.openxmlformats.org/drawingml/2006/table">
            <a:tbl>
              <a:tblPr/>
              <a:tblGrid>
                <a:gridCol w="1057574">
                  <a:extLst>
                    <a:ext uri="{9D8B030D-6E8A-4147-A177-3AD203B41FA5}">
                      <a16:colId xmlns:a16="http://schemas.microsoft.com/office/drawing/2014/main" val="188565600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4280506140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1306574004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3874829754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4057295951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287569190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2230766813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1907141782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2563124139"/>
                    </a:ext>
                  </a:extLst>
                </a:gridCol>
              </a:tblGrid>
              <a:tr h="38758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559825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-51.8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74206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-52.6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-41.4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A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16593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112.3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120.9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68202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-42.8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45109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-43.3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24800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-42.7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-44.7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93.7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83021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185.6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63215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68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2B4E-83E7-4123-AA3E-418555EC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Financial Implications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BB061D3-4143-4D95-A862-68929B264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943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ubtitle 5">
            <a:extLst>
              <a:ext uri="{FF2B5EF4-FFF2-40B4-BE49-F238E27FC236}">
                <a16:creationId xmlns:a16="http://schemas.microsoft.com/office/drawing/2014/main" id="{08B157C7-90E3-49C8-81D5-4E0DFCD63183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Overall revenue increase by 10.4% accounting for ~$85,000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AA7204-798D-4C4B-A8BC-90CB55A87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656711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162B-647D-4703-8781-BC96D76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9E3C4-9497-4003-A6F7-077506EA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" r="938" b="2"/>
          <a:stretch/>
        </p:blipFill>
        <p:spPr>
          <a:xfrm>
            <a:off x="6096000" y="142425"/>
            <a:ext cx="5954799" cy="608139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754EA-5213-40A5-96A3-898024A1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4" y="332555"/>
            <a:ext cx="5127031" cy="833601"/>
          </a:xfrm>
        </p:spPr>
        <p:txBody>
          <a:bodyPr>
            <a:normAutofit/>
          </a:bodyPr>
          <a:lstStyle/>
          <a:p>
            <a:r>
              <a:rPr lang="en-US" sz="3600" b="1" dirty="0"/>
              <a:t>Test and Learn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D2B7-EC4A-4F0B-BC42-7158462E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84" y="1526001"/>
            <a:ext cx="5127029" cy="43480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Build marketing strategy as per our recommendations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Run test trials on small group of customers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Measure performance both customer satisfaction and revenue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Analyze, Improve and implement for all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Calibri"/>
            </a:endParaRPr>
          </a:p>
          <a:p>
            <a:pPr>
              <a:lnSpc>
                <a:spcPct val="150000"/>
              </a:lnSpc>
            </a:pPr>
            <a:endParaRPr lang="en-US" sz="2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24B11-3670-4C19-80FB-65C065D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BFC287-F34F-4D7D-AF49-957A7C27882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5340B2-E767-44F1-94D1-ED029E56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57" y="616076"/>
            <a:ext cx="5037434" cy="5288645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064A922-B5EF-4564-A467-38E36A367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281114"/>
              </p:ext>
            </p:extLst>
          </p:nvPr>
        </p:nvGraphicFramePr>
        <p:xfrm>
          <a:off x="0" y="6510130"/>
          <a:ext cx="12192000" cy="3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347870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44927-9295-4413-B9A5-7B053ECD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4118"/>
            <a:ext cx="2743200" cy="3466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BFC287-F34F-4D7D-AF49-957A7C27882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C415-AAD0-4597-8E6B-7D485863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11148" cy="68580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        Our Goal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8D61C9-8E6D-413C-B909-886BF1AC1F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AE5D9C-4CAA-483B-A318-6095C48D55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8220" y="3038475"/>
            <a:ext cx="923925" cy="781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120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C95B82D5-A8BB-45BF-BED8-C7B2068921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4E5B4A-F77E-4D91-840C-867163AC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32" y="803049"/>
            <a:ext cx="2470743" cy="2470743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6B2B2D-36B4-4B92-A2BA-3FC3A6347A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037843" y="3461344"/>
            <a:ext cx="2560320" cy="243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B6C1D-319D-469E-A1FA-6C9D9977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008" y="629266"/>
            <a:ext cx="6305719" cy="1676603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107C5FB-C6D6-4EE9-B8FF-554BCCC8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878" y="1818862"/>
            <a:ext cx="6422848" cy="42236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revenue from 21 significant product categories: $811,000 (Approx.)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Recommendation – Increase price by </a:t>
            </a:r>
            <a:r>
              <a:rPr lang="en-US" b="1" dirty="0"/>
              <a:t>15%</a:t>
            </a:r>
            <a:r>
              <a:rPr lang="en-US" dirty="0"/>
              <a:t> as per products price sensitivity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Implementing our recommendations will lead to </a:t>
            </a:r>
            <a:r>
              <a:rPr lang="en-US" b="1" dirty="0"/>
              <a:t>10.4% </a:t>
            </a:r>
            <a:r>
              <a:rPr lang="en-US" dirty="0"/>
              <a:t>increase in the revenue – which is approximately </a:t>
            </a:r>
            <a:r>
              <a:rPr lang="en-US" b="1" dirty="0"/>
              <a:t>$85,000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D3885-8370-40F3-B15D-2182BEB5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1772" y="635508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C3BFC287-F34F-4D7D-AF49-957A7C27882F}" type="slidenum">
              <a:rPr lang="en-US">
                <a:solidFill>
                  <a:srgbClr val="404040"/>
                </a:solidFill>
              </a:rPr>
              <a:pPr algn="l">
                <a:spcAft>
                  <a:spcPts val="600"/>
                </a:spcAft>
              </a:pPr>
              <a:t>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0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25207E-6656-407E-BD61-50EF2998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168"/>
          </a:xfrm>
        </p:spPr>
        <p:txBody>
          <a:bodyPr>
            <a:normAutofit/>
          </a:bodyPr>
          <a:lstStyle/>
          <a:p>
            <a:pPr algn="ctr"/>
            <a:r>
              <a:rPr lang="en-US"/>
              <a:t>Our Customers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3E278C-71C5-49D1-9231-E910FAEC27E1}"/>
              </a:ext>
            </a:extLst>
          </p:cNvPr>
          <p:cNvGrpSpPr/>
          <p:nvPr/>
        </p:nvGrpSpPr>
        <p:grpSpPr>
          <a:xfrm>
            <a:off x="6897964" y="4531670"/>
            <a:ext cx="4414885" cy="1340551"/>
            <a:chOff x="5173473" y="3692666"/>
            <a:chExt cx="3311164" cy="1005413"/>
          </a:xfrm>
          <a:solidFill>
            <a:schemeClr val="accent3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435D78-ECB5-4D88-BE11-DB958BD082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66391" y="3944019"/>
              <a:ext cx="2618246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3. Crafty Crafters </a:t>
              </a: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070DA512-6B5F-402F-9299-1B09CE49AB2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173473" y="3692666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4C83AE-43D3-4504-B50A-C58D5DFD061F}"/>
              </a:ext>
            </a:extLst>
          </p:cNvPr>
          <p:cNvGrpSpPr/>
          <p:nvPr/>
        </p:nvGrpSpPr>
        <p:grpSpPr>
          <a:xfrm>
            <a:off x="6897965" y="3249121"/>
            <a:ext cx="4760635" cy="1000484"/>
            <a:chOff x="5173474" y="2730754"/>
            <a:chExt cx="3570476" cy="750363"/>
          </a:xfrm>
          <a:solidFill>
            <a:schemeClr val="accent2"/>
          </a:solidFill>
        </p:grpSpPr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B4EC6C23-DF83-4DBC-960C-D7D3E377CC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25704" y="2730754"/>
              <a:ext cx="2618246" cy="7503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2. Cozy Comforters </a:t>
              </a:r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0DADE462-EB16-4FBA-8F7B-6B7ACFCED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3474" y="2730754"/>
              <a:ext cx="952233" cy="750363"/>
            </a:xfrm>
            <a:custGeom>
              <a:avLst/>
              <a:gdLst>
                <a:gd name="T0" fmla="*/ 0 w 218"/>
                <a:gd name="T1" fmla="*/ 0 h 406"/>
                <a:gd name="T2" fmla="*/ 218 w 218"/>
                <a:gd name="T3" fmla="*/ 176 h 406"/>
                <a:gd name="T4" fmla="*/ 218 w 218"/>
                <a:gd name="T5" fmla="*/ 253 h 406"/>
                <a:gd name="T6" fmla="*/ 0 w 218"/>
                <a:gd name="T7" fmla="*/ 406 h 406"/>
                <a:gd name="T8" fmla="*/ 0 w 218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406">
                  <a:moveTo>
                    <a:pt x="0" y="0"/>
                  </a:moveTo>
                  <a:lnTo>
                    <a:pt x="218" y="176"/>
                  </a:lnTo>
                  <a:lnTo>
                    <a:pt x="218" y="253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A8D361-4BF4-43CC-A446-6CEE5401FC9F}"/>
              </a:ext>
            </a:extLst>
          </p:cNvPr>
          <p:cNvGrpSpPr/>
          <p:nvPr/>
        </p:nvGrpSpPr>
        <p:grpSpPr>
          <a:xfrm>
            <a:off x="6897964" y="1626506"/>
            <a:ext cx="4414885" cy="1340551"/>
            <a:chOff x="5173473" y="1513793"/>
            <a:chExt cx="3311164" cy="1005413"/>
          </a:xfrm>
          <a:solidFill>
            <a:schemeClr val="accent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41B8D2-9F80-42E3-AC0B-1F8ACDE66D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66391" y="1513793"/>
              <a:ext cx="2618246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1. Favorite Fans </a:t>
              </a: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AC6A3E96-F18F-46A3-8F9A-CED534E9C2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3473" y="1513793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9897E6-86C7-468C-9233-FF8078FB5478}"/>
              </a:ext>
            </a:extLst>
          </p:cNvPr>
          <p:cNvGrpSpPr/>
          <p:nvPr/>
        </p:nvGrpSpPr>
        <p:grpSpPr>
          <a:xfrm>
            <a:off x="533401" y="3249121"/>
            <a:ext cx="4760635" cy="1000484"/>
            <a:chOff x="400051" y="2730754"/>
            <a:chExt cx="3570476" cy="750363"/>
          </a:xfrm>
          <a:solidFill>
            <a:schemeClr val="accent5"/>
          </a:solidFill>
        </p:grpSpPr>
        <p:sp>
          <p:nvSpPr>
            <p:cNvPr id="50" name="Rectangle 17">
              <a:extLst>
                <a:ext uri="{FF2B5EF4-FFF2-40B4-BE49-F238E27FC236}">
                  <a16:creationId xmlns:a16="http://schemas.microsoft.com/office/drawing/2014/main" id="{17EA1409-9A85-4E4B-AB35-30C108337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51" y="2730754"/>
              <a:ext cx="2618246" cy="7503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5. Joyous Jewels </a:t>
              </a: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AB5FDCC9-1E79-481F-877F-B1B930E8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294" y="2730754"/>
              <a:ext cx="952233" cy="750363"/>
            </a:xfrm>
            <a:custGeom>
              <a:avLst/>
              <a:gdLst>
                <a:gd name="T0" fmla="*/ 0 w 218"/>
                <a:gd name="T1" fmla="*/ 0 h 406"/>
                <a:gd name="T2" fmla="*/ 218 w 218"/>
                <a:gd name="T3" fmla="*/ 176 h 406"/>
                <a:gd name="T4" fmla="*/ 218 w 218"/>
                <a:gd name="T5" fmla="*/ 253 h 406"/>
                <a:gd name="T6" fmla="*/ 0 w 218"/>
                <a:gd name="T7" fmla="*/ 406 h 406"/>
                <a:gd name="T8" fmla="*/ 0 w 218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406">
                  <a:moveTo>
                    <a:pt x="0" y="0"/>
                  </a:moveTo>
                  <a:lnTo>
                    <a:pt x="218" y="176"/>
                  </a:lnTo>
                  <a:lnTo>
                    <a:pt x="218" y="253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B5855F-6E4D-46A6-8A03-B05395F34B76}"/>
              </a:ext>
            </a:extLst>
          </p:cNvPr>
          <p:cNvGrpSpPr/>
          <p:nvPr/>
        </p:nvGrpSpPr>
        <p:grpSpPr>
          <a:xfrm>
            <a:off x="879153" y="4531670"/>
            <a:ext cx="4414888" cy="1340551"/>
            <a:chOff x="659365" y="3692666"/>
            <a:chExt cx="3311166" cy="1005413"/>
          </a:xfrm>
          <a:solidFill>
            <a:schemeClr val="accent4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662416-6CAF-470F-AE22-0E5FA33AA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365" y="3944019"/>
              <a:ext cx="2618248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4. Season Seekers </a:t>
              </a: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3A175706-F986-488B-86CE-8A7D197E56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611" y="3692666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25D58C-A19F-4E68-A86C-EBAE922D7A2C}"/>
              </a:ext>
            </a:extLst>
          </p:cNvPr>
          <p:cNvGrpSpPr/>
          <p:nvPr/>
        </p:nvGrpSpPr>
        <p:grpSpPr>
          <a:xfrm>
            <a:off x="879152" y="1626506"/>
            <a:ext cx="4414885" cy="1340551"/>
            <a:chOff x="659364" y="1513793"/>
            <a:chExt cx="3311164" cy="1005413"/>
          </a:xfrm>
          <a:solidFill>
            <a:schemeClr val="accent6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6BA83A2-E78E-42A8-A3A9-45111784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364" y="1513793"/>
              <a:ext cx="2618246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6. Delightful Decorators </a:t>
              </a: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5796CAB7-9E04-4FB8-81A0-B1B50C024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608" y="1513793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B683A08D-2590-47F6-8A7E-94F7379C8BC0}"/>
              </a:ext>
            </a:extLst>
          </p:cNvPr>
          <p:cNvSpPr/>
          <p:nvPr/>
        </p:nvSpPr>
        <p:spPr>
          <a:xfrm>
            <a:off x="4652593" y="2302041"/>
            <a:ext cx="2886819" cy="28868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Our Customers</a:t>
            </a: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C7B6E30A-F117-4EBC-A667-E75588FE8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368537"/>
              </p:ext>
            </p:extLst>
          </p:nvPr>
        </p:nvGraphicFramePr>
        <p:xfrm>
          <a:off x="2797934" y="1411358"/>
          <a:ext cx="6596132" cy="458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40558D4-A379-413E-A16A-5A89585DC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10108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7F2B9-359D-40D1-A71D-CD8EED7D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7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5">
            <a:extLst>
              <a:ext uri="{FF2B5EF4-FFF2-40B4-BE49-F238E27FC236}">
                <a16:creationId xmlns:a16="http://schemas.microsoft.com/office/drawing/2014/main" id="{8CD039C9-6122-4CA6-A9B8-A0C3B3D8CA34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Highest Revenue </a:t>
            </a:r>
            <a:r>
              <a:rPr lang="en-US" sz="2400" dirty="0">
                <a:sym typeface="Wingdings" panose="05000000000000000000" pitchFamily="2" charset="2"/>
              </a:rPr>
              <a:t> We are their favorite Store!  Receive highest # Mails</a:t>
            </a:r>
            <a:r>
              <a:rPr lang="en-US" sz="2400" dirty="0"/>
              <a:t>  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Favorite Fans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6" y="1672300"/>
            <a:ext cx="2591626" cy="4169352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508001" y="3425059"/>
            <a:ext cx="2378245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Special, Warm, Fabric, Seasonal Flower, Quilt, Sew, Ribbon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15%</a:t>
            </a:r>
            <a:r>
              <a:rPr lang="en-US" sz="2400" dirty="0">
                <a:latin typeface="+mj-lt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30%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30%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D54F8A5-FBA0-4A0E-AE1E-998170A01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71000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E109EF2-6505-40A4-8250-6A83574E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Our Recommendations for Favorite Fans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4283019" y="1883152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4283019" y="3015266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4283019" y="4147385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5503556" y="1619842"/>
            <a:ext cx="6033053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Special, Warm, Fabric, Seasonal Flower, Quilt, Sew, Ribbon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5503556" y="2754111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Bundle Fabric with Quilt, Bundle Fabric with Sew 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5503556" y="3911352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12.5%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Amount $15,000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Overall revenue increase $37,000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CFF72-06D5-4151-9FAB-078917E8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14748" y="2813825"/>
            <a:ext cx="1145593" cy="9069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748" y="3996559"/>
            <a:ext cx="1145594" cy="997983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E900B4D-BFC9-415D-964F-C5231265D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63280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FAB7872-7FF3-43B9-B623-EF2B2F4D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7</a:t>
            </a:fld>
            <a:endParaRPr lang="en-US"/>
          </a:p>
        </p:txBody>
      </p:sp>
      <p:pic>
        <p:nvPicPr>
          <p:cNvPr id="33" name="Picture 4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EFE4AF0E-C99A-4A98-A8C8-2F51F8F74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25" r="13172"/>
          <a:stretch/>
        </p:blipFill>
        <p:spPr>
          <a:xfrm>
            <a:off x="508001" y="1061532"/>
            <a:ext cx="3199302" cy="2600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8" descr="Two people taking a selfie&#10;&#10;Description generated with high confidence">
            <a:extLst>
              <a:ext uri="{FF2B5EF4-FFF2-40B4-BE49-F238E27FC236}">
                <a16:creationId xmlns:a16="http://schemas.microsoft.com/office/drawing/2014/main" id="{1A86ED0C-9B56-4B88-877D-0719A84F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78" y="3798867"/>
            <a:ext cx="3724947" cy="2096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19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Favorite Fans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 dirty="0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0907922"/>
              </p:ext>
            </p:extLst>
          </p:nvPr>
        </p:nvGraphicFramePr>
        <p:xfrm>
          <a:off x="839788" y="2505075"/>
          <a:ext cx="3040125" cy="3413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81977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1698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05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217810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 dirty="0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F4137A-3647-4968-8718-969B9808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24714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87781E-E9AF-49AF-9470-DCA22ACA554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91457457"/>
              </p:ext>
            </p:extLst>
          </p:nvPr>
        </p:nvGraphicFramePr>
        <p:xfrm>
          <a:off x="4214194" y="2505074"/>
          <a:ext cx="7603427" cy="3784600"/>
        </p:xfrm>
        <a:graphic>
          <a:graphicData uri="http://schemas.openxmlformats.org/drawingml/2006/table">
            <a:tbl>
              <a:tblPr/>
              <a:tblGrid>
                <a:gridCol w="1093574">
                  <a:extLst>
                    <a:ext uri="{9D8B030D-6E8A-4147-A177-3AD203B41FA5}">
                      <a16:colId xmlns:a16="http://schemas.microsoft.com/office/drawing/2014/main" val="3700601440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10630592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4054644419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3516896601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525882818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31003406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1733497799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403427681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031024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06059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90486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224.1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3826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0086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85.4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228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82.4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114829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600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7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Cozy Comforters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502948" y="3355381"/>
            <a:ext cx="2167651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Fleece, Needle, Warm, Foam, Quilt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21%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14%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16%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2321F3C-3487-4543-865A-BBDC1D490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967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85DF8B2-1B60-4EC9-AD7A-AEEA9133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9</a:t>
            </a:fld>
            <a:endParaRPr lang="en-US"/>
          </a:p>
        </p:txBody>
      </p:sp>
      <p:sp>
        <p:nvSpPr>
          <p:cNvPr id="54" name="Subtitle 5">
            <a:extLst>
              <a:ext uri="{FF2B5EF4-FFF2-40B4-BE49-F238E27FC236}">
                <a16:creationId xmlns:a16="http://schemas.microsoft.com/office/drawing/2014/main" id="{F00598FE-F373-45D8-850B-05C71FFD11BD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Second Largest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Marketing through Emails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0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1057</Words>
  <Application>Microsoft Macintosh PowerPoint</Application>
  <PresentationFormat>Widescreen</PresentationFormat>
  <Paragraphs>613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Our Business</vt:lpstr>
      <vt:lpstr>        Our Goal</vt:lpstr>
      <vt:lpstr>Executive Summary</vt:lpstr>
      <vt:lpstr>Our Customers</vt:lpstr>
      <vt:lpstr>PowerPoint Presentation</vt:lpstr>
      <vt:lpstr>PowerPoint Presentation</vt:lpstr>
      <vt:lpstr>Favorite Fans - Financial Impact and MBA</vt:lpstr>
      <vt:lpstr>PowerPoint Presentation</vt:lpstr>
      <vt:lpstr>PowerPoint Presentation</vt:lpstr>
      <vt:lpstr>Cozy Comforters - Financial Impact and MBA</vt:lpstr>
      <vt:lpstr>PowerPoint Presentation</vt:lpstr>
      <vt:lpstr>PowerPoint Presentation</vt:lpstr>
      <vt:lpstr>Crafty Crafters - Financial Impact and MBA</vt:lpstr>
      <vt:lpstr>PowerPoint Presentation</vt:lpstr>
      <vt:lpstr>PowerPoint Presentation</vt:lpstr>
      <vt:lpstr>Season Seekers - Financial Impact and MBA</vt:lpstr>
      <vt:lpstr>PowerPoint Presentation</vt:lpstr>
      <vt:lpstr>PowerPoint Presentation</vt:lpstr>
      <vt:lpstr>Joyous Jewels - Financial Impact and MBA</vt:lpstr>
      <vt:lpstr>PowerPoint Presentation</vt:lpstr>
      <vt:lpstr>PowerPoint Presentation</vt:lpstr>
      <vt:lpstr>Delightful Decorators - Financial Impact and MBA</vt:lpstr>
      <vt:lpstr>Financial Implications</vt:lpstr>
      <vt:lpstr>Test and Learn Plan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 Sikdar</dc:creator>
  <cp:lastModifiedBy>Mittal, Aseem</cp:lastModifiedBy>
  <cp:revision>49</cp:revision>
  <dcterms:modified xsi:type="dcterms:W3CDTF">2018-09-02T09:43:32Z</dcterms:modified>
</cp:coreProperties>
</file>